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9" r:id="rId1"/>
  </p:sldMasterIdLst>
  <p:notesMasterIdLst>
    <p:notesMasterId r:id="rId11"/>
  </p:notesMasterIdLst>
  <p:handoutMasterIdLst>
    <p:handoutMasterId r:id="rId12"/>
  </p:handoutMasterIdLst>
  <p:sldIdLst>
    <p:sldId id="256" r:id="rId2"/>
    <p:sldId id="257" r:id="rId3"/>
    <p:sldId id="289" r:id="rId4"/>
    <p:sldId id="290" r:id="rId5"/>
    <p:sldId id="258" r:id="rId6"/>
    <p:sldId id="261" r:id="rId7"/>
    <p:sldId id="282" r:id="rId8"/>
    <p:sldId id="288" r:id="rId9"/>
    <p:sldId id="263" r:id="rId1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5637" autoAdjust="0"/>
  </p:normalViewPr>
  <p:slideViewPr>
    <p:cSldViewPr snapToGrid="0">
      <p:cViewPr varScale="1">
        <p:scale>
          <a:sx n="100" d="100"/>
          <a:sy n="100" d="100"/>
        </p:scale>
        <p:origin x="8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BEFB7E5-A2A1-4C3B-82E9-19E848473FC7}" type="datetimeFigureOut">
              <a:rPr lang="en-US" smtClean="0"/>
              <a:t>5/15/2020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06DDEA-EE11-4D4E-A382-2E7ED5693AD2}" type="slidenum">
              <a:rPr lang="en-US" smtClean="0"/>
              <a:t>‹#›</a:t>
            </a:fld>
            <a:endParaRPr lang="en-US"/>
          </a:p>
        </p:txBody>
      </p:sp>
    </p:spTree>
    <p:extLst>
      <p:ext uri="{BB962C8B-B14F-4D97-AF65-F5344CB8AC3E}">
        <p14:creationId xmlns:p14="http://schemas.microsoft.com/office/powerpoint/2010/main" val="3130180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DF30AAD-7D16-4580-90C2-C1D93A39CAE9}" type="datetimeFigureOut">
              <a:rPr lang="en-US" smtClean="0"/>
              <a:t>5/15/2020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4EE988-535B-4381-9814-12B44EA7D5FB}" type="slidenum">
              <a:rPr lang="en-US" smtClean="0"/>
              <a:t>‹#›</a:t>
            </a:fld>
            <a:endParaRPr lang="en-US"/>
          </a:p>
        </p:txBody>
      </p:sp>
    </p:spTree>
    <p:extLst>
      <p:ext uri="{BB962C8B-B14F-4D97-AF65-F5344CB8AC3E}">
        <p14:creationId xmlns:p14="http://schemas.microsoft.com/office/powerpoint/2010/main" val="174705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a:t>
            </a:fld>
            <a:endParaRPr lang="en-US"/>
          </a:p>
        </p:txBody>
      </p:sp>
    </p:spTree>
    <p:extLst>
      <p:ext uri="{BB962C8B-B14F-4D97-AF65-F5344CB8AC3E}">
        <p14:creationId xmlns:p14="http://schemas.microsoft.com/office/powerpoint/2010/main" val="351642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2</a:t>
            </a:fld>
            <a:endParaRPr lang="en-US"/>
          </a:p>
        </p:txBody>
      </p:sp>
    </p:spTree>
    <p:extLst>
      <p:ext uri="{BB962C8B-B14F-4D97-AF65-F5344CB8AC3E}">
        <p14:creationId xmlns:p14="http://schemas.microsoft.com/office/powerpoint/2010/main" val="466401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3</a:t>
            </a:fld>
            <a:endParaRPr lang="en-US"/>
          </a:p>
        </p:txBody>
      </p:sp>
    </p:spTree>
    <p:extLst>
      <p:ext uri="{BB962C8B-B14F-4D97-AF65-F5344CB8AC3E}">
        <p14:creationId xmlns:p14="http://schemas.microsoft.com/office/powerpoint/2010/main" val="4194020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4</a:t>
            </a:fld>
            <a:endParaRPr lang="en-US"/>
          </a:p>
        </p:txBody>
      </p:sp>
    </p:spTree>
    <p:extLst>
      <p:ext uri="{BB962C8B-B14F-4D97-AF65-F5344CB8AC3E}">
        <p14:creationId xmlns:p14="http://schemas.microsoft.com/office/powerpoint/2010/main" val="2376803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54EE988-535B-4381-9814-12B44EA7D5FB}" type="slidenum">
              <a:rPr lang="en-US" smtClean="0"/>
              <a:t>5</a:t>
            </a:fld>
            <a:endParaRPr lang="en-US"/>
          </a:p>
        </p:txBody>
      </p:sp>
    </p:spTree>
    <p:extLst>
      <p:ext uri="{BB962C8B-B14F-4D97-AF65-F5344CB8AC3E}">
        <p14:creationId xmlns:p14="http://schemas.microsoft.com/office/powerpoint/2010/main" val="965245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endParaRPr lang="en-US" sz="28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654EE988-535B-4381-9814-12B44EA7D5FB}" type="slidenum">
              <a:rPr lang="en-US" smtClean="0"/>
              <a:t>6</a:t>
            </a:fld>
            <a:endParaRPr lang="en-US"/>
          </a:p>
        </p:txBody>
      </p:sp>
    </p:spTree>
    <p:extLst>
      <p:ext uri="{BB962C8B-B14F-4D97-AF65-F5344CB8AC3E}">
        <p14:creationId xmlns:p14="http://schemas.microsoft.com/office/powerpoint/2010/main" val="2648816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7</a:t>
            </a:fld>
            <a:endParaRPr lang="en-US"/>
          </a:p>
        </p:txBody>
      </p:sp>
    </p:spTree>
    <p:extLst>
      <p:ext uri="{BB962C8B-B14F-4D97-AF65-F5344CB8AC3E}">
        <p14:creationId xmlns:p14="http://schemas.microsoft.com/office/powerpoint/2010/main" val="3652462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8</a:t>
            </a:fld>
            <a:endParaRPr lang="en-US"/>
          </a:p>
        </p:txBody>
      </p:sp>
    </p:spTree>
    <p:extLst>
      <p:ext uri="{BB962C8B-B14F-4D97-AF65-F5344CB8AC3E}">
        <p14:creationId xmlns:p14="http://schemas.microsoft.com/office/powerpoint/2010/main" val="3908849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9</a:t>
            </a:fld>
            <a:endParaRPr lang="en-US"/>
          </a:p>
        </p:txBody>
      </p:sp>
    </p:spTree>
    <p:extLst>
      <p:ext uri="{BB962C8B-B14F-4D97-AF65-F5344CB8AC3E}">
        <p14:creationId xmlns:p14="http://schemas.microsoft.com/office/powerpoint/2010/main" val="128732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780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924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989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146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5/15/2020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187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017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5/15/2020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544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5463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3026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6456F-F47D-4F25-8053-2A695DA0CA7D}"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133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C7379-69CC-4837-9905-BEBA22830C8A}"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965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616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2438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082857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5896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5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1CF1133-3259-4C45-BABA-5B62D9C6F78D}" type="datetimeFigureOut">
              <a:rPr lang="en-US" smtClean="0"/>
              <a:t>5/15/2020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8849927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6373" y="1068821"/>
            <a:ext cx="9655271" cy="1641490"/>
          </a:xfrm>
        </p:spPr>
        <p:txBody>
          <a:bodyPr>
            <a:normAutofit/>
          </a:bodyPr>
          <a:lstStyle/>
          <a:p>
            <a:pPr algn="ctr"/>
            <a:r>
              <a:rPr lang="en-US" sz="6000" i="1" dirty="0" smtClean="0">
                <a:latin typeface="Verdana" panose="020B0604030504040204" pitchFamily="34" charset="0"/>
                <a:ea typeface="Verdana" panose="020B0604030504040204" pitchFamily="34" charset="0"/>
                <a:cs typeface="Verdana" panose="020B0604030504040204" pitchFamily="34" charset="0"/>
              </a:rPr>
              <a:t> Paul’s </a:t>
            </a:r>
            <a:r>
              <a:rPr lang="en-US" sz="6000" i="1" dirty="0">
                <a:latin typeface="Verdana" panose="020B0604030504040204" pitchFamily="34" charset="0"/>
                <a:ea typeface="Verdana" panose="020B0604030504040204" pitchFamily="34" charset="0"/>
                <a:cs typeface="Verdana" panose="020B0604030504040204" pitchFamily="34" charset="0"/>
              </a:rPr>
              <a:t>Persuasion</a:t>
            </a:r>
            <a:endParaRPr lang="en-US" sz="5600" i="1" cap="all" dirty="0">
              <a:latin typeface="Verdana" panose="020B0604030504040204" pitchFamily="34" charset="0"/>
              <a:ea typeface="Verdana" panose="020B0604030504040204" pitchFamily="34" charset="0"/>
              <a:cs typeface="Verdana" panose="020B0604030504040204" pitchFamily="34" charset="0"/>
            </a:endParaRPr>
          </a:p>
        </p:txBody>
      </p:sp>
      <p:sp>
        <p:nvSpPr>
          <p:cNvPr id="5" name="Subtitle 4"/>
          <p:cNvSpPr>
            <a:spLocks noGrp="1"/>
          </p:cNvSpPr>
          <p:nvPr>
            <p:ph type="subTitle" idx="1"/>
          </p:nvPr>
        </p:nvSpPr>
        <p:spPr>
          <a:xfrm>
            <a:off x="4505389" y="4216066"/>
            <a:ext cx="7521934" cy="1940119"/>
          </a:xfrm>
        </p:spPr>
        <p:txBody>
          <a:bodyPr>
            <a:noAutofit/>
          </a:bodyPr>
          <a:lstStyle/>
          <a:p>
            <a:r>
              <a:rPr lang="en-US" sz="4000" dirty="0" smtClean="0">
                <a:latin typeface="Verdana" panose="020B0604030504040204" pitchFamily="34" charset="0"/>
                <a:ea typeface="Verdana" panose="020B0604030504040204" pitchFamily="34" charset="0"/>
                <a:cs typeface="Verdana" panose="020B0604030504040204" pitchFamily="34" charset="0"/>
              </a:rPr>
              <a:t>	</a:t>
            </a:r>
            <a:r>
              <a:rPr lang="en-US" sz="4000" i="1" dirty="0" smtClean="0">
                <a:latin typeface="Verdana" panose="020B0604030504040204" pitchFamily="34" charset="0"/>
                <a:ea typeface="Verdana" panose="020B0604030504040204" pitchFamily="34" charset="0"/>
                <a:cs typeface="Verdana" panose="020B0604030504040204" pitchFamily="34" charset="0"/>
              </a:rPr>
              <a:t>Cornerstone </a:t>
            </a:r>
            <a:r>
              <a:rPr lang="en-US" sz="4000" i="1" dirty="0">
                <a:latin typeface="Verdana" panose="020B0604030504040204" pitchFamily="34" charset="0"/>
                <a:ea typeface="Verdana" panose="020B0604030504040204" pitchFamily="34" charset="0"/>
                <a:cs typeface="Verdana" panose="020B0604030504040204" pitchFamily="34" charset="0"/>
              </a:rPr>
              <a:t>Bible Church</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Pastor </a:t>
            </a:r>
            <a:r>
              <a:rPr lang="en-US" sz="4000" i="1" dirty="0">
                <a:latin typeface="Verdana" panose="020B0604030504040204" pitchFamily="34" charset="0"/>
                <a:ea typeface="Verdana" panose="020B0604030504040204" pitchFamily="34" charset="0"/>
                <a:cs typeface="Verdana" panose="020B0604030504040204" pitchFamily="34" charset="0"/>
              </a:rPr>
              <a:t>Duane Acree</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5-17-2020</a:t>
            </a:r>
            <a:endParaRPr lang="en-US" sz="4000"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607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26:19-32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2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Whereupon, O king Agrippa, I was not disobedient unto the heavenly </a:t>
            </a:r>
            <a:r>
              <a:rPr lang="en-US" sz="3000" dirty="0" smtClean="0">
                <a:latin typeface="Verdana" panose="020B0604030504040204" pitchFamily="34" charset="0"/>
                <a:ea typeface="Verdana" panose="020B0604030504040204" pitchFamily="34" charset="0"/>
                <a:cs typeface="Verdana" panose="020B0604030504040204" pitchFamily="34" charset="0"/>
              </a:rPr>
              <a:t>vision:20 </a:t>
            </a:r>
            <a:r>
              <a:rPr lang="en-US" sz="3000" dirty="0">
                <a:latin typeface="Verdana" panose="020B0604030504040204" pitchFamily="34" charset="0"/>
                <a:ea typeface="Verdana" panose="020B0604030504040204" pitchFamily="34" charset="0"/>
                <a:cs typeface="Verdana" panose="020B0604030504040204" pitchFamily="34" charset="0"/>
              </a:rPr>
              <a:t>But shewed first unto them of Damascus, and at Jerusalem, and throughout all the coasts of Judaea, and then to the Gentiles, that they should repent and turn to God, and do works meet for </a:t>
            </a:r>
            <a:r>
              <a:rPr lang="en-US" sz="3000" dirty="0" smtClean="0">
                <a:latin typeface="Verdana" panose="020B0604030504040204" pitchFamily="34" charset="0"/>
                <a:ea typeface="Verdana" panose="020B0604030504040204" pitchFamily="34" charset="0"/>
                <a:cs typeface="Verdana" panose="020B0604030504040204" pitchFamily="34" charset="0"/>
              </a:rPr>
              <a:t>repentance.21 </a:t>
            </a:r>
            <a:r>
              <a:rPr lang="en-US" sz="3000" dirty="0">
                <a:latin typeface="Verdana" panose="020B0604030504040204" pitchFamily="34" charset="0"/>
                <a:ea typeface="Verdana" panose="020B0604030504040204" pitchFamily="34" charset="0"/>
                <a:cs typeface="Verdana" panose="020B0604030504040204" pitchFamily="34" charset="0"/>
              </a:rPr>
              <a:t>For these causes the Jews caught me in the temple, and went about to kill </a:t>
            </a:r>
            <a:r>
              <a:rPr lang="en-US" sz="3000" dirty="0" smtClean="0">
                <a:latin typeface="Verdana" panose="020B0604030504040204" pitchFamily="34" charset="0"/>
                <a:ea typeface="Verdana" panose="020B0604030504040204" pitchFamily="34" charset="0"/>
                <a:cs typeface="Verdana" panose="020B0604030504040204" pitchFamily="34" charset="0"/>
              </a:rPr>
              <a:t>me.22 </a:t>
            </a:r>
            <a:r>
              <a:rPr lang="en-US" sz="3000" dirty="0">
                <a:latin typeface="Verdana" panose="020B0604030504040204" pitchFamily="34" charset="0"/>
                <a:ea typeface="Verdana" panose="020B0604030504040204" pitchFamily="34" charset="0"/>
                <a:cs typeface="Verdana" panose="020B0604030504040204" pitchFamily="34" charset="0"/>
              </a:rPr>
              <a:t>Having therefore obtained help of God, I continue unto this day, witnessing both to small and great, saying none other things than those which the prophets and Moses did say should come:</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78306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26:19-32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2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23 </a:t>
            </a:r>
            <a:r>
              <a:rPr lang="en-US" sz="3000" dirty="0">
                <a:latin typeface="Verdana" panose="020B0604030504040204" pitchFamily="34" charset="0"/>
                <a:ea typeface="Verdana" panose="020B0604030504040204" pitchFamily="34" charset="0"/>
                <a:cs typeface="Verdana" panose="020B0604030504040204" pitchFamily="34" charset="0"/>
              </a:rPr>
              <a:t>That Christ should suffer, and that he should be the first that should rise from the dead, and should shew light unto the people, and to the </a:t>
            </a:r>
            <a:r>
              <a:rPr lang="en-US" sz="3000" dirty="0" smtClean="0">
                <a:latin typeface="Verdana" panose="020B0604030504040204" pitchFamily="34" charset="0"/>
                <a:ea typeface="Verdana" panose="020B0604030504040204" pitchFamily="34" charset="0"/>
                <a:cs typeface="Verdana" panose="020B0604030504040204" pitchFamily="34" charset="0"/>
              </a:rPr>
              <a:t>Gentiles.24 </a:t>
            </a:r>
            <a:r>
              <a:rPr lang="en-US" sz="3000" dirty="0">
                <a:latin typeface="Verdana" panose="020B0604030504040204" pitchFamily="34" charset="0"/>
                <a:ea typeface="Verdana" panose="020B0604030504040204" pitchFamily="34" charset="0"/>
                <a:cs typeface="Verdana" panose="020B0604030504040204" pitchFamily="34" charset="0"/>
              </a:rPr>
              <a:t>And as he thus </a:t>
            </a:r>
            <a:r>
              <a:rPr lang="en-US" sz="3000" dirty="0" err="1">
                <a:latin typeface="Verdana" panose="020B0604030504040204" pitchFamily="34" charset="0"/>
                <a:ea typeface="Verdana" panose="020B0604030504040204" pitchFamily="34" charset="0"/>
                <a:cs typeface="Verdana" panose="020B0604030504040204" pitchFamily="34" charset="0"/>
              </a:rPr>
              <a:t>spake</a:t>
            </a:r>
            <a:r>
              <a:rPr lang="en-US" sz="3000" dirty="0">
                <a:latin typeface="Verdana" panose="020B0604030504040204" pitchFamily="34" charset="0"/>
                <a:ea typeface="Verdana" panose="020B0604030504040204" pitchFamily="34" charset="0"/>
                <a:cs typeface="Verdana" panose="020B0604030504040204" pitchFamily="34" charset="0"/>
              </a:rPr>
              <a:t> for himself, Festus said with a loud voice, Paul, thou art beside thyself; much learning doth make thee </a:t>
            </a:r>
            <a:r>
              <a:rPr lang="en-US" sz="3000" dirty="0" smtClean="0">
                <a:latin typeface="Verdana" panose="020B0604030504040204" pitchFamily="34" charset="0"/>
                <a:ea typeface="Verdana" panose="020B0604030504040204" pitchFamily="34" charset="0"/>
                <a:cs typeface="Verdana" panose="020B0604030504040204" pitchFamily="34" charset="0"/>
              </a:rPr>
              <a:t>mad.25 </a:t>
            </a:r>
            <a:r>
              <a:rPr lang="en-US" sz="3000" dirty="0">
                <a:latin typeface="Verdana" panose="020B0604030504040204" pitchFamily="34" charset="0"/>
                <a:ea typeface="Verdana" panose="020B0604030504040204" pitchFamily="34" charset="0"/>
                <a:cs typeface="Verdana" panose="020B0604030504040204" pitchFamily="34" charset="0"/>
              </a:rPr>
              <a:t>But he said, I am not mad, most noble Festus; but speak forth the words of truth and </a:t>
            </a:r>
            <a:r>
              <a:rPr lang="en-US" sz="3000" dirty="0" smtClean="0">
                <a:latin typeface="Verdana" panose="020B0604030504040204" pitchFamily="34" charset="0"/>
                <a:ea typeface="Verdana" panose="020B0604030504040204" pitchFamily="34" charset="0"/>
                <a:cs typeface="Verdana" panose="020B0604030504040204" pitchFamily="34" charset="0"/>
              </a:rPr>
              <a:t>soberness.26 </a:t>
            </a:r>
            <a:r>
              <a:rPr lang="en-US" sz="3000" dirty="0">
                <a:latin typeface="Verdana" panose="020B0604030504040204" pitchFamily="34" charset="0"/>
                <a:ea typeface="Verdana" panose="020B0604030504040204" pitchFamily="34" charset="0"/>
                <a:cs typeface="Verdana" panose="020B0604030504040204" pitchFamily="34" charset="0"/>
              </a:rPr>
              <a:t>For the king </a:t>
            </a:r>
            <a:r>
              <a:rPr lang="en-US" sz="3000" dirty="0" err="1">
                <a:latin typeface="Verdana" panose="020B0604030504040204" pitchFamily="34" charset="0"/>
                <a:ea typeface="Verdana" panose="020B0604030504040204" pitchFamily="34" charset="0"/>
                <a:cs typeface="Verdana" panose="020B0604030504040204" pitchFamily="34" charset="0"/>
              </a:rPr>
              <a:t>knoweth</a:t>
            </a:r>
            <a:r>
              <a:rPr lang="en-US" sz="3000" dirty="0">
                <a:latin typeface="Verdana" panose="020B0604030504040204" pitchFamily="34" charset="0"/>
                <a:ea typeface="Verdana" panose="020B0604030504040204" pitchFamily="34" charset="0"/>
                <a:cs typeface="Verdana" panose="020B0604030504040204" pitchFamily="34" charset="0"/>
              </a:rPr>
              <a:t> of these things, before whom also I speak freely: for I am persuaded that none of these things are hidden from him; for this thing was not done in a </a:t>
            </a:r>
            <a:r>
              <a:rPr lang="en-US" sz="3000" dirty="0" smtClean="0">
                <a:latin typeface="Verdana" panose="020B0604030504040204" pitchFamily="34" charset="0"/>
                <a:ea typeface="Verdana" panose="020B0604030504040204" pitchFamily="34" charset="0"/>
                <a:cs typeface="Verdana" panose="020B0604030504040204" pitchFamily="34" charset="0"/>
              </a:rPr>
              <a:t>corner.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98469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26:19-32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1792857"/>
            <a:ext cx="10233800" cy="4685582"/>
          </a:xfrm>
        </p:spPr>
        <p:txBody>
          <a:bodyPr>
            <a:normAutofit fontScale="92500" lnSpcReduction="2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27 </a:t>
            </a:r>
            <a:r>
              <a:rPr lang="en-US" sz="3000" dirty="0">
                <a:latin typeface="Verdana" panose="020B0604030504040204" pitchFamily="34" charset="0"/>
                <a:ea typeface="Verdana" panose="020B0604030504040204" pitchFamily="34" charset="0"/>
                <a:cs typeface="Verdana" panose="020B0604030504040204" pitchFamily="34" charset="0"/>
              </a:rPr>
              <a:t>King Agrippa, </a:t>
            </a:r>
            <a:r>
              <a:rPr lang="en-US" sz="3000" dirty="0" err="1">
                <a:latin typeface="Verdana" panose="020B0604030504040204" pitchFamily="34" charset="0"/>
                <a:ea typeface="Verdana" panose="020B0604030504040204" pitchFamily="34" charset="0"/>
                <a:cs typeface="Verdana" panose="020B0604030504040204" pitchFamily="34" charset="0"/>
              </a:rPr>
              <a:t>believest</a:t>
            </a:r>
            <a:r>
              <a:rPr lang="en-US" sz="3000" dirty="0">
                <a:latin typeface="Verdana" panose="020B0604030504040204" pitchFamily="34" charset="0"/>
                <a:ea typeface="Verdana" panose="020B0604030504040204" pitchFamily="34" charset="0"/>
                <a:cs typeface="Verdana" panose="020B0604030504040204" pitchFamily="34" charset="0"/>
              </a:rPr>
              <a:t> thou the prophets? I know that thou </a:t>
            </a:r>
            <a:r>
              <a:rPr lang="en-US" sz="3000" dirty="0" smtClean="0">
                <a:latin typeface="Verdana" panose="020B0604030504040204" pitchFamily="34" charset="0"/>
                <a:ea typeface="Verdana" panose="020B0604030504040204" pitchFamily="34" charset="0"/>
                <a:cs typeface="Verdana" panose="020B0604030504040204" pitchFamily="34" charset="0"/>
              </a:rPr>
              <a:t>believest.28 </a:t>
            </a:r>
            <a:r>
              <a:rPr lang="en-US" sz="3000" dirty="0">
                <a:latin typeface="Verdana" panose="020B0604030504040204" pitchFamily="34" charset="0"/>
                <a:ea typeface="Verdana" panose="020B0604030504040204" pitchFamily="34" charset="0"/>
                <a:cs typeface="Verdana" panose="020B0604030504040204" pitchFamily="34" charset="0"/>
              </a:rPr>
              <a:t>Then Agrippa said unto Paul, Almost thou </a:t>
            </a:r>
            <a:r>
              <a:rPr lang="en-US" sz="3000" dirty="0" err="1">
                <a:latin typeface="Verdana" panose="020B0604030504040204" pitchFamily="34" charset="0"/>
                <a:ea typeface="Verdana" panose="020B0604030504040204" pitchFamily="34" charset="0"/>
                <a:cs typeface="Verdana" panose="020B0604030504040204" pitchFamily="34" charset="0"/>
              </a:rPr>
              <a:t>persuadest</a:t>
            </a:r>
            <a:r>
              <a:rPr lang="en-US" sz="3000" dirty="0">
                <a:latin typeface="Verdana" panose="020B0604030504040204" pitchFamily="34" charset="0"/>
                <a:ea typeface="Verdana" panose="020B0604030504040204" pitchFamily="34" charset="0"/>
                <a:cs typeface="Verdana" panose="020B0604030504040204" pitchFamily="34" charset="0"/>
              </a:rPr>
              <a:t> me to be a </a:t>
            </a:r>
            <a:r>
              <a:rPr lang="en-US" sz="3000" dirty="0" smtClean="0">
                <a:latin typeface="Verdana" panose="020B0604030504040204" pitchFamily="34" charset="0"/>
                <a:ea typeface="Verdana" panose="020B0604030504040204" pitchFamily="34" charset="0"/>
                <a:cs typeface="Verdana" panose="020B0604030504040204" pitchFamily="34" charset="0"/>
              </a:rPr>
              <a:t>Christian.29 </a:t>
            </a:r>
            <a:r>
              <a:rPr lang="en-US" sz="3000" dirty="0">
                <a:latin typeface="Verdana" panose="020B0604030504040204" pitchFamily="34" charset="0"/>
                <a:ea typeface="Verdana" panose="020B0604030504040204" pitchFamily="34" charset="0"/>
                <a:cs typeface="Verdana" panose="020B0604030504040204" pitchFamily="34" charset="0"/>
              </a:rPr>
              <a:t>And Paul said, I would to God, that not only thou, but also all that hear me this day, were both almost, and altogether such as I am, except these </a:t>
            </a:r>
            <a:r>
              <a:rPr lang="en-US" sz="3000" dirty="0" smtClean="0">
                <a:latin typeface="Verdana" panose="020B0604030504040204" pitchFamily="34" charset="0"/>
                <a:ea typeface="Verdana" panose="020B0604030504040204" pitchFamily="34" charset="0"/>
                <a:cs typeface="Verdana" panose="020B0604030504040204" pitchFamily="34" charset="0"/>
              </a:rPr>
              <a:t>bonds.30 </a:t>
            </a:r>
            <a:r>
              <a:rPr lang="en-US" sz="3000" dirty="0">
                <a:latin typeface="Verdana" panose="020B0604030504040204" pitchFamily="34" charset="0"/>
                <a:ea typeface="Verdana" panose="020B0604030504040204" pitchFamily="34" charset="0"/>
                <a:cs typeface="Verdana" panose="020B0604030504040204" pitchFamily="34" charset="0"/>
              </a:rPr>
              <a:t>And when he had thus spoken, the king rose up, and the governor, and Bernice, and they that sat with </a:t>
            </a:r>
            <a:r>
              <a:rPr lang="en-US" sz="3000" dirty="0" smtClean="0">
                <a:latin typeface="Verdana" panose="020B0604030504040204" pitchFamily="34" charset="0"/>
                <a:ea typeface="Verdana" panose="020B0604030504040204" pitchFamily="34" charset="0"/>
                <a:cs typeface="Verdana" panose="020B0604030504040204" pitchFamily="34" charset="0"/>
              </a:rPr>
              <a:t>them:31 </a:t>
            </a:r>
            <a:r>
              <a:rPr lang="en-US" sz="3000" dirty="0">
                <a:latin typeface="Verdana" panose="020B0604030504040204" pitchFamily="34" charset="0"/>
                <a:ea typeface="Verdana" panose="020B0604030504040204" pitchFamily="34" charset="0"/>
                <a:cs typeface="Verdana" panose="020B0604030504040204" pitchFamily="34" charset="0"/>
              </a:rPr>
              <a:t>And when they were gone aside, they talked between themselves, saying, This man doeth nothing worthy of death or of </a:t>
            </a:r>
            <a:r>
              <a:rPr lang="en-US" sz="3000" dirty="0" smtClean="0">
                <a:latin typeface="Verdana" panose="020B0604030504040204" pitchFamily="34" charset="0"/>
                <a:ea typeface="Verdana" panose="020B0604030504040204" pitchFamily="34" charset="0"/>
                <a:cs typeface="Verdana" panose="020B0604030504040204" pitchFamily="34" charset="0"/>
              </a:rPr>
              <a:t>bonds.32 </a:t>
            </a:r>
            <a:r>
              <a:rPr lang="en-US" sz="3000" dirty="0">
                <a:latin typeface="Verdana" panose="020B0604030504040204" pitchFamily="34" charset="0"/>
                <a:ea typeface="Verdana" panose="020B0604030504040204" pitchFamily="34" charset="0"/>
                <a:cs typeface="Verdana" panose="020B0604030504040204" pitchFamily="34" charset="0"/>
              </a:rPr>
              <a:t>Then said Agrippa unto Festus, This man might have been set at liberty, if he had not appealed unto Caesar.</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7157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230" y="624110"/>
            <a:ext cx="9339383"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Persuasion</a:t>
            </a:r>
            <a:endParaRPr lang="en-US" sz="4800" cap="all" dirty="0"/>
          </a:p>
        </p:txBody>
      </p:sp>
      <p:sp>
        <p:nvSpPr>
          <p:cNvPr id="3" name="Content Placeholder 2"/>
          <p:cNvSpPr>
            <a:spLocks noGrp="1"/>
          </p:cNvSpPr>
          <p:nvPr>
            <p:ph idx="1"/>
          </p:nvPr>
        </p:nvSpPr>
        <p:spPr>
          <a:xfrm>
            <a:off x="2592925" y="2633133"/>
            <a:ext cx="8915400" cy="3427973"/>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Compliant</a:t>
            </a:r>
          </a:p>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Complimentary</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Completed</a:t>
            </a:r>
          </a:p>
          <a:p>
            <a:pPr marL="457200" lvl="1" indent="0">
              <a:buNone/>
            </a:pPr>
            <a:endParaRPr lang="en-US" sz="3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65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8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8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72" y="624110"/>
            <a:ext cx="9874220" cy="1280890"/>
          </a:xfrm>
        </p:spPr>
        <p:txBody>
          <a:bodyPr>
            <a:normAutofit/>
          </a:bodyPr>
          <a:lstStyle/>
          <a:p>
            <a:pPr algn="ctr"/>
            <a:r>
              <a:rPr lang="en-US" sz="4000" i="1" dirty="0" smtClean="0">
                <a:latin typeface="Verdana" panose="020B0604030504040204" pitchFamily="34" charset="0"/>
                <a:ea typeface="Verdana" panose="020B0604030504040204" pitchFamily="34" charset="0"/>
                <a:cs typeface="Verdana" panose="020B0604030504040204" pitchFamily="34" charset="0"/>
              </a:rPr>
              <a:t>		</a:t>
            </a:r>
            <a:r>
              <a:rPr lang="en-US" sz="4800" i="1" dirty="0">
                <a:latin typeface="Verdana" panose="020B0604030504040204" pitchFamily="34" charset="0"/>
                <a:ea typeface="Verdana" panose="020B0604030504040204" pitchFamily="34" charset="0"/>
                <a:cs typeface="Verdana" panose="020B0604030504040204" pitchFamily="34" charset="0"/>
              </a:rPr>
              <a:t> Paul’s Persuasion</a:t>
            </a:r>
            <a:endParaRPr lang="en-US" sz="4800" cap="all" dirty="0"/>
          </a:p>
        </p:txBody>
      </p:sp>
      <p:sp>
        <p:nvSpPr>
          <p:cNvPr id="3" name="Content Placeholder 2"/>
          <p:cNvSpPr>
            <a:spLocks noGrp="1"/>
          </p:cNvSpPr>
          <p:nvPr>
            <p:ph idx="1"/>
          </p:nvPr>
        </p:nvSpPr>
        <p:spPr>
          <a:xfrm>
            <a:off x="1844619" y="2122099"/>
            <a:ext cx="8921147" cy="4735902"/>
          </a:xfrm>
        </p:spPr>
        <p:txBody>
          <a:bodyPr>
            <a:normAutofit fontScale="92500" lnSpcReduction="20000"/>
          </a:bodyPr>
          <a:lstStyle/>
          <a:p>
            <a:pPr lvl="1">
              <a:buFont typeface="Wingdings" panose="05000000000000000000" pitchFamily="2" charset="2"/>
              <a:buChar char="Ø"/>
            </a:pPr>
            <a:r>
              <a:rPr lang="en-US" sz="3700" dirty="0" smtClean="0">
                <a:latin typeface="Verdana" panose="020B0604030504040204" pitchFamily="34" charset="0"/>
                <a:ea typeface="Verdana" panose="020B0604030504040204" pitchFamily="34" charset="0"/>
                <a:cs typeface="Verdana" panose="020B0604030504040204" pitchFamily="34" charset="0"/>
              </a:rPr>
              <a:t> Compliant</a:t>
            </a:r>
          </a:p>
          <a:p>
            <a:pPr lvl="2">
              <a:buFont typeface="Wingdings" panose="05000000000000000000" pitchFamily="2" charset="2"/>
              <a:buChar char="Ø"/>
            </a:pPr>
            <a:r>
              <a:rPr lang="en-US" sz="3500" dirty="0" smtClean="0">
                <a:latin typeface="Verdana" panose="020B0604030504040204" pitchFamily="34" charset="0"/>
                <a:ea typeface="Verdana" panose="020B0604030504040204" pitchFamily="34" charset="0"/>
                <a:cs typeface="Verdana" panose="020B0604030504040204" pitchFamily="34" charset="0"/>
              </a:rPr>
              <a:t> understatement</a:t>
            </a:r>
          </a:p>
          <a:p>
            <a:pPr lvl="2">
              <a:buFont typeface="Wingdings" panose="05000000000000000000" pitchFamily="2" charset="2"/>
              <a:buChar char="Ø"/>
            </a:pPr>
            <a:r>
              <a:rPr lang="en-US" sz="3500" dirty="0">
                <a:latin typeface="Verdana" panose="020B0604030504040204" pitchFamily="34" charset="0"/>
                <a:ea typeface="Verdana" panose="020B0604030504040204" pitchFamily="34" charset="0"/>
                <a:cs typeface="Verdana" panose="020B0604030504040204" pitchFamily="34" charset="0"/>
              </a:rPr>
              <a:t> </a:t>
            </a:r>
            <a:r>
              <a:rPr lang="en-US" sz="3500" dirty="0" smtClean="0">
                <a:latin typeface="Verdana" panose="020B0604030504040204" pitchFamily="34" charset="0"/>
                <a:ea typeface="Verdana" panose="020B0604030504040204" pitchFamily="34" charset="0"/>
                <a:cs typeface="Verdana" panose="020B0604030504040204" pitchFamily="34" charset="0"/>
              </a:rPr>
              <a:t>commission </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repent, turn, do	    Ephesians 2:8-10</a:t>
            </a:r>
          </a:p>
          <a:p>
            <a:pPr lvl="2">
              <a:buFont typeface="Wingdings" panose="05000000000000000000" pitchFamily="2" charset="2"/>
              <a:buChar char="Ø"/>
            </a:pPr>
            <a:r>
              <a:rPr lang="en-US" sz="3500" dirty="0" smtClean="0">
                <a:latin typeface="Verdana" panose="020B0604030504040204" pitchFamily="34" charset="0"/>
                <a:ea typeface="Verdana" panose="020B0604030504040204" pitchFamily="34" charset="0"/>
                <a:cs typeface="Verdana" panose="020B0604030504040204" pitchFamily="34" charset="0"/>
              </a:rPr>
              <a:t> attempted murder</a:t>
            </a:r>
          </a:p>
          <a:p>
            <a:pPr lvl="2">
              <a:buFont typeface="Wingdings" panose="05000000000000000000" pitchFamily="2" charset="2"/>
              <a:buChar char="Ø"/>
            </a:pPr>
            <a:r>
              <a:rPr lang="en-US" sz="3500" dirty="0">
                <a:latin typeface="Verdana" panose="020B0604030504040204" pitchFamily="34" charset="0"/>
                <a:ea typeface="Verdana" panose="020B0604030504040204" pitchFamily="34" charset="0"/>
                <a:cs typeface="Verdana" panose="020B0604030504040204" pitchFamily="34" charset="0"/>
              </a:rPr>
              <a:t> </a:t>
            </a:r>
            <a:r>
              <a:rPr lang="en-US" sz="3500" dirty="0" smtClean="0">
                <a:latin typeface="Verdana" panose="020B0604030504040204" pitchFamily="34" charset="0"/>
                <a:ea typeface="Verdana" panose="020B0604030504040204" pitchFamily="34" charset="0"/>
                <a:cs typeface="Verdana" panose="020B0604030504040204" pitchFamily="34" charset="0"/>
              </a:rPr>
              <a:t>protective custody</a:t>
            </a:r>
          </a:p>
          <a:p>
            <a:pPr lvl="2">
              <a:buFont typeface="Wingdings" panose="05000000000000000000" pitchFamily="2" charset="2"/>
              <a:buChar char="Ø"/>
            </a:pPr>
            <a:r>
              <a:rPr lang="en-US" sz="3500" dirty="0">
                <a:latin typeface="Verdana" panose="020B0604030504040204" pitchFamily="34" charset="0"/>
                <a:ea typeface="Verdana" panose="020B0604030504040204" pitchFamily="34" charset="0"/>
                <a:cs typeface="Verdana" panose="020B0604030504040204" pitchFamily="34" charset="0"/>
              </a:rPr>
              <a:t> </a:t>
            </a:r>
            <a:r>
              <a:rPr lang="en-US" sz="3500" dirty="0" smtClean="0">
                <a:latin typeface="Verdana" panose="020B0604030504040204" pitchFamily="34" charset="0"/>
                <a:ea typeface="Verdana" panose="020B0604030504040204" pitchFamily="34" charset="0"/>
                <a:cs typeface="Verdana" panose="020B0604030504040204" pitchFamily="34" charset="0"/>
              </a:rPr>
              <a:t>documented facts		 Old Testament</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marL="914400" lvl="2"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0898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Persuasion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Complimentary</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a:latin typeface="Verdana" panose="020B0604030504040204" pitchFamily="34" charset="0"/>
                <a:ea typeface="Verdana" panose="020B0604030504040204" pitchFamily="34" charset="0"/>
                <a:cs typeface="Verdana" panose="020B0604030504040204" pitchFamily="34" charset="0"/>
              </a:rPr>
              <a:t>much learning </a:t>
            </a:r>
            <a:r>
              <a:rPr lang="en-US" sz="3200" dirty="0" smtClean="0">
                <a:latin typeface="Verdana" panose="020B0604030504040204" pitchFamily="34" charset="0"/>
                <a:ea typeface="Verdana" panose="020B0604030504040204" pitchFamily="34" charset="0"/>
                <a:cs typeface="Verdana" panose="020B0604030504040204" pitchFamily="34" charset="0"/>
              </a:rPr>
              <a:t>vs mania</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t>
            </a:r>
            <a:r>
              <a:rPr lang="en-US" sz="3200" dirty="0">
                <a:latin typeface="Verdana" panose="020B0604030504040204" pitchFamily="34" charset="0"/>
                <a:ea typeface="Verdana" panose="020B0604030504040204" pitchFamily="34" charset="0"/>
              </a:rPr>
              <a:t>most noble</a:t>
            </a:r>
            <a:r>
              <a:rPr lang="en-US" sz="3200" dirty="0" smtClean="0">
                <a:latin typeface="Verdana" panose="020B0604030504040204" pitchFamily="34" charset="0"/>
                <a:ea typeface="Verdana" panose="020B0604030504040204" pitchFamily="34" charset="0"/>
                <a:cs typeface="Verdana" panose="020B0604030504040204" pitchFamily="34" charset="0"/>
              </a:rPr>
              <a:t>	=very honorable				</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awareness (audience)</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conviction vs conversion</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free											      John 8:32</a:t>
            </a:r>
          </a:p>
        </p:txBody>
      </p:sp>
    </p:spTree>
    <p:extLst>
      <p:ext uri="{BB962C8B-B14F-4D97-AF65-F5344CB8AC3E}">
        <p14:creationId xmlns:p14="http://schemas.microsoft.com/office/powerpoint/2010/main" val="198965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6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a:t>
            </a:r>
            <a:r>
              <a:rPr lang="en-US" sz="4800" i="1" dirty="0" smtClean="0">
                <a:latin typeface="Verdana" panose="020B0604030504040204" pitchFamily="34" charset="0"/>
                <a:ea typeface="Verdana" panose="020B0604030504040204" pitchFamily="34" charset="0"/>
                <a:cs typeface="Verdana" panose="020B0604030504040204" pitchFamily="34" charset="0"/>
              </a:rPr>
              <a:t>Persuasion</a:t>
            </a:r>
            <a:endParaRPr lang="en-US" sz="4800" i="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Completed</a:t>
            </a:r>
            <a:endParaRPr lang="en-US" sz="36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all rise</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all right now</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appellant					Romans 12:2</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259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8580" y="653143"/>
            <a:ext cx="9532190" cy="1334277"/>
          </a:xfrm>
        </p:spPr>
        <p:txBody>
          <a:bodyPr>
            <a:normAutofit/>
          </a:bodyPr>
          <a:lstStyle/>
          <a:p>
            <a:pPr algn="ctr"/>
            <a:r>
              <a:rPr lang="en-US" sz="4800" i="1" dirty="0">
                <a:solidFill>
                  <a:schemeClr val="tx2"/>
                </a:solidFill>
                <a:latin typeface="Verdana" panose="020B0604030504040204" pitchFamily="34" charset="0"/>
                <a:ea typeface="Verdana" panose="020B0604030504040204" pitchFamily="34" charset="0"/>
                <a:cs typeface="Verdana" panose="020B0604030504040204" pitchFamily="34" charset="0"/>
              </a:rPr>
              <a:t>Cornerstone Bible Church</a:t>
            </a:r>
            <a:endParaRPr lang="en-US" sz="4800" i="1" dirty="0">
              <a:solidFill>
                <a:schemeClr val="tx2"/>
              </a:solidFill>
            </a:endParaRPr>
          </a:p>
        </p:txBody>
      </p:sp>
      <p:sp>
        <p:nvSpPr>
          <p:cNvPr id="3" name="Content Placeholder 2"/>
          <p:cNvSpPr>
            <a:spLocks noGrp="1"/>
          </p:cNvSpPr>
          <p:nvPr>
            <p:ph idx="1"/>
          </p:nvPr>
        </p:nvSpPr>
        <p:spPr>
          <a:xfrm>
            <a:off x="2018579" y="2679117"/>
            <a:ext cx="10008081" cy="2911249"/>
          </a:xfrm>
        </p:spPr>
        <p:txBody>
          <a:bodyPr/>
          <a:lstStyle/>
          <a:p>
            <a:pPr marL="0" lvl="0" indent="0" defTabSz="685800">
              <a:spcBef>
                <a:spcPts val="750"/>
              </a:spcBef>
              <a:buNone/>
              <a:defRPr/>
            </a:pP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A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Church desiring to help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people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find their purpose in life,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expanding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through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ministry</a:t>
            </a:r>
          </a:p>
          <a:p>
            <a:endParaRPr lang="en-US" dirty="0"/>
          </a:p>
        </p:txBody>
      </p:sp>
    </p:spTree>
    <p:extLst>
      <p:ext uri="{BB962C8B-B14F-4D97-AF65-F5344CB8AC3E}">
        <p14:creationId xmlns:p14="http://schemas.microsoft.com/office/powerpoint/2010/main" val="3992332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18694</TotalTime>
  <Words>430</Words>
  <Application>Microsoft Office PowerPoint</Application>
  <PresentationFormat>Widescreen</PresentationFormat>
  <Paragraphs>45</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Verdana</vt:lpstr>
      <vt:lpstr>Wingdings</vt:lpstr>
      <vt:lpstr>Wingdings 3</vt:lpstr>
      <vt:lpstr>Wisp</vt:lpstr>
      <vt:lpstr> Paul’s Persuasion</vt:lpstr>
      <vt:lpstr>Acts 26:19-32</vt:lpstr>
      <vt:lpstr>Acts 26:19-32</vt:lpstr>
      <vt:lpstr>Acts 26:19-32</vt:lpstr>
      <vt:lpstr>Paul’s Persuasion</vt:lpstr>
      <vt:lpstr>   Paul’s Persuasion</vt:lpstr>
      <vt:lpstr>Paul’s Persuasion</vt:lpstr>
      <vt:lpstr>Paul’s Persuasion</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of Acts</dc:title>
  <dc:creator>Duane Acree</dc:creator>
  <cp:lastModifiedBy>MW</cp:lastModifiedBy>
  <cp:revision>623</cp:revision>
  <cp:lastPrinted>2020-04-24T18:55:00Z</cp:lastPrinted>
  <dcterms:created xsi:type="dcterms:W3CDTF">2018-06-30T21:06:09Z</dcterms:created>
  <dcterms:modified xsi:type="dcterms:W3CDTF">2020-05-16T11:51:37Z</dcterms:modified>
</cp:coreProperties>
</file>