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4"/>
  </p:notesMasterIdLst>
  <p:handoutMasterIdLst>
    <p:handoutMasterId r:id="rId15"/>
  </p:handoutMasterIdLst>
  <p:sldIdLst>
    <p:sldId id="403" r:id="rId2"/>
    <p:sldId id="379" r:id="rId3"/>
    <p:sldId id="398" r:id="rId4"/>
    <p:sldId id="399" r:id="rId5"/>
    <p:sldId id="400" r:id="rId6"/>
    <p:sldId id="401" r:id="rId7"/>
    <p:sldId id="402" r:id="rId8"/>
    <p:sldId id="355" r:id="rId9"/>
    <p:sldId id="380" r:id="rId10"/>
    <p:sldId id="387" r:id="rId11"/>
    <p:sldId id="363" r:id="rId12"/>
    <p:sldId id="404" r:id="rId13"/>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3" autoAdjust="0"/>
    <p:restoredTop sz="94628"/>
  </p:normalViewPr>
  <p:slideViewPr>
    <p:cSldViewPr>
      <p:cViewPr varScale="1">
        <p:scale>
          <a:sx n="104" d="100"/>
          <a:sy n="104" d="100"/>
        </p:scale>
        <p:origin x="96" y="5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11/27/2021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11/27/2021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2</a:t>
            </a:fld>
            <a:endParaRPr lang="en-US"/>
          </a:p>
        </p:txBody>
      </p:sp>
    </p:spTree>
    <p:extLst>
      <p:ext uri="{BB962C8B-B14F-4D97-AF65-F5344CB8AC3E}">
        <p14:creationId xmlns:p14="http://schemas.microsoft.com/office/powerpoint/2010/main" val="4114648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3</a:t>
            </a:fld>
            <a:endParaRPr lang="en-US"/>
          </a:p>
        </p:txBody>
      </p:sp>
    </p:spTree>
    <p:extLst>
      <p:ext uri="{BB962C8B-B14F-4D97-AF65-F5344CB8AC3E}">
        <p14:creationId xmlns:p14="http://schemas.microsoft.com/office/powerpoint/2010/main" val="340031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4</a:t>
            </a:fld>
            <a:endParaRPr lang="en-US"/>
          </a:p>
        </p:txBody>
      </p:sp>
    </p:spTree>
    <p:extLst>
      <p:ext uri="{BB962C8B-B14F-4D97-AF65-F5344CB8AC3E}">
        <p14:creationId xmlns:p14="http://schemas.microsoft.com/office/powerpoint/2010/main" val="3742813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5</a:t>
            </a:fld>
            <a:endParaRPr lang="en-US"/>
          </a:p>
        </p:txBody>
      </p:sp>
    </p:spTree>
    <p:extLst>
      <p:ext uri="{BB962C8B-B14F-4D97-AF65-F5344CB8AC3E}">
        <p14:creationId xmlns:p14="http://schemas.microsoft.com/office/powerpoint/2010/main" val="3505511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6</a:t>
            </a:fld>
            <a:endParaRPr lang="en-US"/>
          </a:p>
        </p:txBody>
      </p:sp>
    </p:spTree>
    <p:extLst>
      <p:ext uri="{BB962C8B-B14F-4D97-AF65-F5344CB8AC3E}">
        <p14:creationId xmlns:p14="http://schemas.microsoft.com/office/powerpoint/2010/main" val="3006969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7</a:t>
            </a:fld>
            <a:endParaRPr lang="en-US"/>
          </a:p>
        </p:txBody>
      </p:sp>
    </p:spTree>
    <p:extLst>
      <p:ext uri="{BB962C8B-B14F-4D97-AF65-F5344CB8AC3E}">
        <p14:creationId xmlns:p14="http://schemas.microsoft.com/office/powerpoint/2010/main" val="1502363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0D706084-2C66-7B45-ACB8-2EE2B4343C60}"/>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5" name="Footer Placeholder 4">
            <a:extLst>
              <a:ext uri="{FF2B5EF4-FFF2-40B4-BE49-F238E27FC236}">
                <a16:creationId xmlns:a16="http://schemas.microsoft.com/office/drawing/2014/main" xmlns=""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210EA0-6F3B-0147-9DDE-9D3855FF78BA}"/>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5" name="Footer Placeholder 4">
            <a:extLst>
              <a:ext uri="{FF2B5EF4-FFF2-40B4-BE49-F238E27FC236}">
                <a16:creationId xmlns:a16="http://schemas.microsoft.com/office/drawing/2014/main" xmlns=""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DC777D9-A392-F44C-B1DB-DAC147AEF553}"/>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5" name="Footer Placeholder 4">
            <a:extLst>
              <a:ext uri="{FF2B5EF4-FFF2-40B4-BE49-F238E27FC236}">
                <a16:creationId xmlns:a16="http://schemas.microsoft.com/office/drawing/2014/main" xmlns=""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1F186FE-54CD-AB4F-BBFC-4A812F4A32A3}"/>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6" name="Footer Placeholder 5">
            <a:extLst>
              <a:ext uri="{FF2B5EF4-FFF2-40B4-BE49-F238E27FC236}">
                <a16:creationId xmlns:a16="http://schemas.microsoft.com/office/drawing/2014/main" xmlns=""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EAC00F2-BCD8-DF45-8E18-BB7AD8666FAC}"/>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8" name="Footer Placeholder 7">
            <a:extLst>
              <a:ext uri="{FF2B5EF4-FFF2-40B4-BE49-F238E27FC236}">
                <a16:creationId xmlns:a16="http://schemas.microsoft.com/office/drawing/2014/main" xmlns=""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4E459D-7821-CB41-BBFA-44C19C6F256A}"/>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4" name="Footer Placeholder 3">
            <a:extLst>
              <a:ext uri="{FF2B5EF4-FFF2-40B4-BE49-F238E27FC236}">
                <a16:creationId xmlns:a16="http://schemas.microsoft.com/office/drawing/2014/main" xmlns=""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DDCAA5C-D7F2-504D-84B9-C1E0358F3F27}"/>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3" name="Footer Placeholder 2">
            <a:extLst>
              <a:ext uri="{FF2B5EF4-FFF2-40B4-BE49-F238E27FC236}">
                <a16:creationId xmlns:a16="http://schemas.microsoft.com/office/drawing/2014/main" xmlns=""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xmlns=""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948D5824-8931-064B-9C4A-4CAB10A92D8F}"/>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6" name="Footer Placeholder 5">
            <a:extLst>
              <a:ext uri="{FF2B5EF4-FFF2-40B4-BE49-F238E27FC236}">
                <a16:creationId xmlns:a16="http://schemas.microsoft.com/office/drawing/2014/main" xmlns=""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BD44FC17-6042-5F4A-A549-92C406FBB824}"/>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6" name="Footer Placeholder 5">
            <a:extLst>
              <a:ext uri="{FF2B5EF4-FFF2-40B4-BE49-F238E27FC236}">
                <a16:creationId xmlns:a16="http://schemas.microsoft.com/office/drawing/2014/main" xmlns=""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9B6F827-6B39-F042-A40F-05FEBFE96E5C}"/>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5" name="Footer Placeholder 4">
            <a:extLst>
              <a:ext uri="{FF2B5EF4-FFF2-40B4-BE49-F238E27FC236}">
                <a16:creationId xmlns:a16="http://schemas.microsoft.com/office/drawing/2014/main" xmlns=""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B79CCB0-08E8-F847-8A62-40A44733127B}"/>
              </a:ext>
            </a:extLst>
          </p:cNvPr>
          <p:cNvSpPr>
            <a:spLocks noGrp="1"/>
          </p:cNvSpPr>
          <p:nvPr>
            <p:ph type="dt" sz="half" idx="10"/>
          </p:nvPr>
        </p:nvSpPr>
        <p:spPr/>
        <p:txBody>
          <a:bodyPr/>
          <a:lstStyle/>
          <a:p>
            <a:fld id="{C707B5D4-6B15-48AD-A827-2CDDDCF824F0}" type="datetimeFigureOut">
              <a:rPr lang="en-US" smtClean="0"/>
              <a:pPr/>
              <a:t>11/27/2021</a:t>
            </a:fld>
            <a:endParaRPr lang="en-US" dirty="0"/>
          </a:p>
        </p:txBody>
      </p:sp>
      <p:sp>
        <p:nvSpPr>
          <p:cNvPr id="5" name="Footer Placeholder 4">
            <a:extLst>
              <a:ext uri="{FF2B5EF4-FFF2-40B4-BE49-F238E27FC236}">
                <a16:creationId xmlns:a16="http://schemas.microsoft.com/office/drawing/2014/main" xmlns=""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11/27/2021</a:t>
            </a:fld>
            <a:endParaRPr lang="en-US" dirty="0"/>
          </a:p>
        </p:txBody>
      </p:sp>
      <p:sp>
        <p:nvSpPr>
          <p:cNvPr id="5" name="Footer Placeholder 4">
            <a:extLst>
              <a:ext uri="{FF2B5EF4-FFF2-40B4-BE49-F238E27FC236}">
                <a16:creationId xmlns:a16="http://schemas.microsoft.com/office/drawing/2014/main" xmlns=""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cstate="print">
            <a:clrChange>
              <a:clrFrom>
                <a:srgbClr val="000000">
                  <a:alpha val="0"/>
                </a:srgbClr>
              </a:clrFrom>
              <a:clrTo>
                <a:srgbClr val="000000">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8600" y="6099186"/>
            <a:ext cx="1295400" cy="530214"/>
          </a:xfrm>
          <a:prstGeom prst="rect">
            <a:avLst/>
          </a:prstGeom>
        </p:spPr>
      </p:pic>
      <p:sp>
        <p:nvSpPr>
          <p:cNvPr id="3" name="TextBox 2"/>
          <p:cNvSpPr txBox="1"/>
          <p:nvPr/>
        </p:nvSpPr>
        <p:spPr>
          <a:xfrm>
            <a:off x="6477000" y="6179627"/>
            <a:ext cx="3124200" cy="369332"/>
          </a:xfrm>
          <a:prstGeom prst="rect">
            <a:avLst/>
          </a:prstGeom>
          <a:noFill/>
        </p:spPr>
        <p:txBody>
          <a:bodyPr wrap="square" rtlCol="0">
            <a:spAutoFit/>
          </a:bodyPr>
          <a:lstStyle/>
          <a:p>
            <a:r>
              <a:rPr lang="en-US" dirty="0" smtClean="0">
                <a:solidFill>
                  <a:srgbClr val="D8C7A7"/>
                </a:solidFill>
                <a:latin typeface="Verdana" panose="020B0604030504040204" pitchFamily="34" charset="0"/>
                <a:ea typeface="Verdana" panose="020B0604030504040204" pitchFamily="34" charset="0"/>
              </a:rPr>
              <a:t>Pastor Duane </a:t>
            </a:r>
            <a:r>
              <a:rPr lang="en-US" dirty="0" err="1" smtClean="0">
                <a:solidFill>
                  <a:srgbClr val="D8C7A7"/>
                </a:solidFill>
                <a:latin typeface="Verdana" panose="020B0604030504040204" pitchFamily="34" charset="0"/>
                <a:ea typeface="Verdana" panose="020B0604030504040204" pitchFamily="34" charset="0"/>
              </a:rPr>
              <a:t>Acree</a:t>
            </a:r>
            <a:endParaRPr lang="en-US" dirty="0">
              <a:solidFill>
                <a:srgbClr val="D8C7A7"/>
              </a:solidFill>
              <a:latin typeface="Verdana" panose="020B0604030504040204" pitchFamily="34" charset="0"/>
              <a:ea typeface="Verdana" panose="020B0604030504040204" pitchFamily="34" charset="0"/>
            </a:endParaRPr>
          </a:p>
        </p:txBody>
      </p:sp>
      <p:sp>
        <p:nvSpPr>
          <p:cNvPr id="6" name="TextBox 5"/>
          <p:cNvSpPr txBox="1"/>
          <p:nvPr/>
        </p:nvSpPr>
        <p:spPr>
          <a:xfrm>
            <a:off x="4038600" y="3886200"/>
            <a:ext cx="3886200" cy="461665"/>
          </a:xfrm>
          <a:prstGeom prst="rect">
            <a:avLst/>
          </a:prstGeom>
          <a:noFill/>
        </p:spPr>
        <p:txBody>
          <a:bodyPr wrap="square" rtlCol="0">
            <a:spAutoFit/>
          </a:bodyPr>
          <a:lstStyle/>
          <a:p>
            <a:pPr algn="ctr"/>
            <a:r>
              <a:rPr lang="en-US" sz="2400" b="1" dirty="0" smtClean="0">
                <a:solidFill>
                  <a:srgbClr val="D8C7A7"/>
                </a:solidFill>
                <a:effectLst>
                  <a:outerShdw blurRad="50800" dist="38100" dir="2700000" algn="tl" rotWithShape="0">
                    <a:prstClr val="black">
                      <a:alpha val="40000"/>
                    </a:prstClr>
                  </a:outerShdw>
                </a:effectLst>
                <a:latin typeface="Verdana" panose="020B0604030504040204" pitchFamily="34" charset="0"/>
                <a:ea typeface="Verdana" panose="020B0604030504040204" pitchFamily="34" charset="0"/>
              </a:rPr>
              <a:t>The King’s </a:t>
            </a:r>
            <a:r>
              <a:rPr lang="en-US" sz="2400" b="1" dirty="0" smtClean="0">
                <a:solidFill>
                  <a:srgbClr val="D8C7A7"/>
                </a:solidFill>
                <a:effectLst>
                  <a:outerShdw blurRad="50800" dist="38100" dir="2700000" algn="tl" rotWithShape="0">
                    <a:prstClr val="black">
                      <a:alpha val="40000"/>
                    </a:prstClr>
                  </a:outerShdw>
                </a:effectLst>
                <a:latin typeface="Verdana" panose="020B0604030504040204" pitchFamily="34" charset="0"/>
                <a:ea typeface="Verdana" panose="020B0604030504040204" pitchFamily="34" charset="0"/>
              </a:rPr>
              <a:t>Choice</a:t>
            </a:r>
            <a:endParaRPr lang="en-US" sz="2400" b="1" dirty="0" smtClean="0">
              <a:solidFill>
                <a:srgbClr val="D8C7A7"/>
              </a:solidFill>
              <a:effectLst>
                <a:outerShdw blurRad="50800" dist="38100" dir="2700000" algn="tl" rotWithShape="0">
                  <a:prstClr val="black">
                    <a:alpha val="40000"/>
                  </a:prstClr>
                </a:outerShdw>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83344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304800"/>
            <a:ext cx="8229600" cy="1219200"/>
          </a:xfrm>
        </p:spPr>
        <p:txBody>
          <a:bodyPr>
            <a:normAutofit/>
          </a:bodyPr>
          <a:lstStyle/>
          <a:p>
            <a:pPr algn="ctr"/>
            <a:r>
              <a:rPr lang="en-US" sz="4800" dirty="0">
                <a:solidFill>
                  <a:schemeClr val="bg1"/>
                </a:solidFill>
                <a:latin typeface="Verdana" panose="020B0604030504040204" pitchFamily="34" charset="0"/>
                <a:ea typeface="Verdana" panose="020B0604030504040204" pitchFamily="34" charset="0"/>
                <a:cs typeface="Verdana" panose="020B0604030504040204" pitchFamily="34" charset="0"/>
              </a:rPr>
              <a:t>Esther 2:12-23</a:t>
            </a:r>
            <a:endPar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4114800"/>
          </a:xfrm>
        </p:spPr>
        <p:txBody>
          <a:bodyPr>
            <a:normAutofit lnSpcReduction="10000"/>
          </a:bodyPr>
          <a:lstStyle/>
          <a:p>
            <a:pPr marL="0" indent="0">
              <a:buNone/>
            </a:pP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12 Now when every maid's turn was come to go in to king Ahasuerus, after that she had been twelve months, according to the manner of the women, (for so were the days of their purifications accomplished,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to wit,</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six months with oil of myrrh, and six months with sweet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odours</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and with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other</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things for the purifying of the women;)13 Then thus came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every</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maiden unto the king; whatsoever she desired was given her to go with her out of the house of the women unto</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58267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304800"/>
            <a:ext cx="8229600" cy="1219200"/>
          </a:xfrm>
        </p:spPr>
        <p:txBody>
          <a:bodyPr>
            <a:normAutofit/>
          </a:bodyPr>
          <a:lstStyle/>
          <a:p>
            <a:pPr algn="ctr"/>
            <a:r>
              <a:rPr lang="en-US" sz="4800" dirty="0">
                <a:solidFill>
                  <a:schemeClr val="bg1"/>
                </a:solidFill>
                <a:latin typeface="Verdana" panose="020B0604030504040204" pitchFamily="34" charset="0"/>
                <a:ea typeface="Verdana" panose="020B0604030504040204" pitchFamily="34" charset="0"/>
                <a:cs typeface="Verdana" panose="020B0604030504040204" pitchFamily="34" charset="0"/>
              </a:rPr>
              <a:t>Esther 2:12-23</a:t>
            </a:r>
            <a:endPar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151499"/>
            <a:ext cx="8382000" cy="4114800"/>
          </a:xfrm>
        </p:spPr>
        <p:txBody>
          <a:bodyPr>
            <a:normAutofit lnSpcReduction="10000"/>
          </a:bodyPr>
          <a:lstStyle/>
          <a:p>
            <a:pPr marL="0" indent="0">
              <a:buNone/>
            </a:pP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the king’s house.14  In the evening she went, and on the morrow she returned into the second house of the women, to the custody of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Shaashgaz</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the king's chamberlain, which kept the concubines: she came in unto the king no more, except the king delighted in her, and that she were called by name.15 Now when the turn of Esther, the daughter of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Abihail</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the uncle of Mordecai, who had taken her for his daughter, was come to go in unto the king,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56467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304800"/>
            <a:ext cx="8229600" cy="1219200"/>
          </a:xfrm>
        </p:spPr>
        <p:txBody>
          <a:bodyPr>
            <a:normAutofit/>
          </a:bodyPr>
          <a:lstStyle/>
          <a:p>
            <a:pPr algn="ctr"/>
            <a:r>
              <a:rPr lang="en-US" sz="4800" dirty="0">
                <a:solidFill>
                  <a:schemeClr val="bg1"/>
                </a:solidFill>
                <a:latin typeface="Verdana" panose="020B0604030504040204" pitchFamily="34" charset="0"/>
                <a:ea typeface="Verdana" panose="020B0604030504040204" pitchFamily="34" charset="0"/>
                <a:cs typeface="Verdana" panose="020B0604030504040204" pitchFamily="34" charset="0"/>
              </a:rPr>
              <a:t>Esther 2:12-23</a:t>
            </a:r>
            <a:endPar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145362"/>
            <a:ext cx="8382000" cy="4114800"/>
          </a:xfrm>
        </p:spPr>
        <p:txBody>
          <a:bodyPr>
            <a:normAutofit/>
          </a:bodyPr>
          <a:lstStyle/>
          <a:p>
            <a:pPr marL="0" indent="0">
              <a:buNone/>
            </a:pP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she required nothing but what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Hegai</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the king's chamberlain, the keeper of the women, appointed. And Esther obtained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favour</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in the sight of all them that looked upon her.16 So Esther was taken unto king Ahasuerus into his house royal in the tenth month, which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is</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the month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Tebeth</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in the seventh year of his reign.17 And the king loved Esther above all the women,</a:t>
            </a:r>
            <a:r>
              <a:rPr lang="en-US" sz="2800" dirty="0">
                <a:solidFill>
                  <a:schemeClr val="bg1"/>
                </a:solidFill>
              </a:rPr>
              <a:t> </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and she obtained grace and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favour</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in his sight more</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84620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304800"/>
            <a:ext cx="8229600" cy="1219200"/>
          </a:xfrm>
        </p:spPr>
        <p:txBody>
          <a:bodyPr>
            <a:normAutofit/>
          </a:bodyPr>
          <a:lstStyle/>
          <a:p>
            <a:pPr algn="ctr"/>
            <a:r>
              <a:rPr lang="en-US" sz="4800" dirty="0">
                <a:solidFill>
                  <a:schemeClr val="bg1"/>
                </a:solidFill>
                <a:latin typeface="Verdana" panose="020B0604030504040204" pitchFamily="34" charset="0"/>
                <a:ea typeface="Verdana" panose="020B0604030504040204" pitchFamily="34" charset="0"/>
                <a:cs typeface="Verdana" panose="020B0604030504040204" pitchFamily="34" charset="0"/>
              </a:rPr>
              <a:t>Esther 2:12-23</a:t>
            </a:r>
            <a:endPar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90205" y="2145362"/>
            <a:ext cx="8382000" cy="4114800"/>
          </a:xfrm>
        </p:spPr>
        <p:txBody>
          <a:bodyPr>
            <a:normAutofit/>
          </a:bodyPr>
          <a:lstStyle/>
          <a:p>
            <a:pPr marL="0" indent="0">
              <a:buNone/>
            </a:pP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than all the virgins; so that he set the royal crown upon her head, and made her queen instead of Vashti.18 Then the king made a great feast unto all his princes and his servants,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even</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Esther's feast; and he made a release to the provinces, and gave gifts, according to the state of the king.19 And when the virgins were gathered together the second time, then Mordecai sat in the king's gate</a:t>
            </a:r>
            <a:r>
              <a:rPr lang="en-US" sz="2800" dirty="0">
                <a:solidFill>
                  <a:schemeClr val="bg1"/>
                </a:solidFill>
              </a:rPr>
              <a:t>.</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20 Esther had not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yet</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shewed her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00741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304800"/>
            <a:ext cx="8229600" cy="1219200"/>
          </a:xfrm>
        </p:spPr>
        <p:txBody>
          <a:bodyPr>
            <a:normAutofit/>
          </a:bodyPr>
          <a:lstStyle/>
          <a:p>
            <a:pPr algn="ctr"/>
            <a:r>
              <a:rPr lang="en-US" sz="4800" dirty="0">
                <a:solidFill>
                  <a:schemeClr val="bg1"/>
                </a:solidFill>
                <a:latin typeface="Verdana" panose="020B0604030504040204" pitchFamily="34" charset="0"/>
                <a:ea typeface="Verdana" panose="020B0604030504040204" pitchFamily="34" charset="0"/>
                <a:cs typeface="Verdana" panose="020B0604030504040204" pitchFamily="34" charset="0"/>
              </a:rPr>
              <a:t>Esther 2:12-23</a:t>
            </a:r>
            <a:endPar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4114800"/>
          </a:xfrm>
        </p:spPr>
        <p:txBody>
          <a:bodyPr>
            <a:normAutofit/>
          </a:bodyPr>
          <a:lstStyle/>
          <a:p>
            <a:pPr marL="0" indent="0">
              <a:buNone/>
            </a:pP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kindred nor her people; as Mordecai had charged her: for Esther did the commandment of Mordecai, like as when she was brought up with him.21 In those days, while Mordecai sat in the king's gate, two of the king's chamberlains,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Bigthan</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and </a:t>
            </a:r>
            <a:r>
              <a:rPr lang="en-US" sz="2800" dirty="0" err="1">
                <a:solidFill>
                  <a:schemeClr val="bg1"/>
                </a:solidFill>
                <a:latin typeface="Verdana" panose="020B0604030504040204" pitchFamily="34" charset="0"/>
                <a:ea typeface="Verdana" panose="020B0604030504040204" pitchFamily="34" charset="0"/>
                <a:cs typeface="Verdana" panose="020B0604030504040204" pitchFamily="34" charset="0"/>
              </a:rPr>
              <a:t>Teresh</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of those which kept the door, were wroth, and sought to lay hand on the king Ahasuerus.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6053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304800"/>
            <a:ext cx="8229600" cy="1219200"/>
          </a:xfrm>
        </p:spPr>
        <p:txBody>
          <a:bodyPr>
            <a:normAutofit/>
          </a:bodyPr>
          <a:lstStyle/>
          <a:p>
            <a:pPr algn="ctr"/>
            <a:r>
              <a:rPr lang="en-US" sz="4800" dirty="0">
                <a:solidFill>
                  <a:schemeClr val="bg1"/>
                </a:solidFill>
                <a:latin typeface="Verdana" panose="020B0604030504040204" pitchFamily="34" charset="0"/>
                <a:ea typeface="Verdana" panose="020B0604030504040204" pitchFamily="34" charset="0"/>
                <a:cs typeface="Verdana" panose="020B0604030504040204" pitchFamily="34" charset="0"/>
              </a:rPr>
              <a:t>Esther 2:12-23</a:t>
            </a:r>
            <a:endPar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4114800"/>
          </a:xfrm>
        </p:spPr>
        <p:txBody>
          <a:bodyPr>
            <a:normAutofit/>
          </a:bodyPr>
          <a:lstStyle/>
          <a:p>
            <a:pPr marL="0" indent="0">
              <a:buNone/>
            </a:pP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22 And the thing was known to Mordecai, who told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it</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unto Esther the queen; and Esther certified the king </a:t>
            </a:r>
            <a:r>
              <a:rPr lang="en-US" sz="2800" i="1" dirty="0">
                <a:solidFill>
                  <a:schemeClr val="bg1"/>
                </a:solidFill>
                <a:latin typeface="Verdana" panose="020B0604030504040204" pitchFamily="34" charset="0"/>
                <a:ea typeface="Verdana" panose="020B0604030504040204" pitchFamily="34" charset="0"/>
                <a:cs typeface="Verdana" panose="020B0604030504040204" pitchFamily="34" charset="0"/>
              </a:rPr>
              <a:t>thereof</a:t>
            </a: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 in Mordecai's name.23 And when inquisition was made of the matter, it was found out; therefore they were both hanged on a tree: and it was written in the book of the chronicles before the king.</a:t>
            </a:r>
          </a:p>
          <a:p>
            <a:pPr>
              <a:lnSpc>
                <a:spcPct val="120000"/>
              </a:lnSpc>
              <a:buNone/>
            </a:pPr>
            <a:endParaRPr lang="en-US" sz="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8280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04800" y="609600"/>
            <a:ext cx="8458200" cy="1066800"/>
          </a:xfrm>
        </p:spPr>
        <p:txBody>
          <a:bodyPr>
            <a:noAutofit/>
          </a:bodyPr>
          <a:lstStyle/>
          <a:p>
            <a:pPr algn="ctr"/>
            <a:r>
              <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rPr>
              <a:t>The King’s Choice</a:t>
            </a:r>
            <a:endParaRPr lang="en-US" sz="4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a:noFill/>
        </p:spPr>
        <p:txBody>
          <a:bodyPr>
            <a:normAutofit fontScale="25000" lnSpcReduction="20000"/>
          </a:bodyPr>
          <a:lstStyle/>
          <a:p>
            <a:pPr>
              <a:lnSpc>
                <a:spcPct val="120000"/>
              </a:lnSpc>
              <a:buFont typeface="Wingdings" pitchFamily="2" charset="2"/>
              <a:buChar char="v"/>
            </a:pPr>
            <a:r>
              <a:rPr lang="en-US" sz="14400" dirty="0">
                <a:solidFill>
                  <a:schemeClr val="bg1"/>
                </a:solidFill>
                <a:latin typeface="Verdana" panose="020B0604030504040204" pitchFamily="34" charset="0"/>
                <a:ea typeface="Verdana" panose="020B0604030504040204" pitchFamily="34" charset="0"/>
                <a:cs typeface="Verdana" panose="020B0604030504040204" pitchFamily="34" charset="0"/>
              </a:rPr>
              <a:t> Process</a:t>
            </a:r>
          </a:p>
          <a:p>
            <a:pPr>
              <a:lnSpc>
                <a:spcPct val="120000"/>
              </a:lnSpc>
              <a:buFont typeface="Wingdings" pitchFamily="2" charset="2"/>
              <a:buChar char="v"/>
            </a:pPr>
            <a:r>
              <a:rPr lang="en-US" sz="14400" dirty="0">
                <a:solidFill>
                  <a:schemeClr val="bg1"/>
                </a:solidFill>
                <a:latin typeface="Verdana" panose="020B0604030504040204" pitchFamily="34" charset="0"/>
                <a:ea typeface="Verdana" panose="020B0604030504040204" pitchFamily="34" charset="0"/>
                <a:cs typeface="Verdana" panose="020B0604030504040204" pitchFamily="34" charset="0"/>
              </a:rPr>
              <a:t> Preference </a:t>
            </a:r>
          </a:p>
          <a:p>
            <a:pPr>
              <a:lnSpc>
                <a:spcPct val="120000"/>
              </a:lnSpc>
              <a:buFont typeface="Wingdings" pitchFamily="2" charset="2"/>
              <a:buChar char="v"/>
            </a:pPr>
            <a:r>
              <a:rPr lang="en-US" sz="14400" dirty="0">
                <a:solidFill>
                  <a:schemeClr val="bg1"/>
                </a:solidFill>
                <a:latin typeface="Verdana" panose="020B0604030504040204" pitchFamily="34" charset="0"/>
                <a:ea typeface="Verdana" panose="020B0604030504040204" pitchFamily="34" charset="0"/>
                <a:cs typeface="Verdana" panose="020B0604030504040204" pitchFamily="34" charset="0"/>
              </a:rPr>
              <a:t> Plot</a:t>
            </a: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52400" y="533400"/>
            <a:ext cx="8839200" cy="1219200"/>
          </a:xfrm>
        </p:spPr>
        <p:txBody>
          <a:bodyPr>
            <a:normAutofit/>
          </a:bodyPr>
          <a:lstStyle/>
          <a:p>
            <a:pPr algn="ctr"/>
            <a:r>
              <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rPr>
              <a:t>The King’s Choice</a:t>
            </a:r>
            <a:endPar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286000"/>
            <a:ext cx="8229600" cy="3810000"/>
          </a:xfrm>
        </p:spPr>
        <p:txBody>
          <a:bodyPr>
            <a:normAutofit fontScale="25000" lnSpcReduction="20000"/>
          </a:bodyPr>
          <a:lstStyle/>
          <a:p>
            <a:pPr>
              <a:lnSpc>
                <a:spcPct val="120000"/>
              </a:lnSpc>
              <a:buFont typeface="Wingdings" pitchFamily="2" charset="2"/>
              <a:buChar char="v"/>
            </a:pPr>
            <a:r>
              <a:rPr lang="en-US" sz="14400" dirty="0">
                <a:solidFill>
                  <a:schemeClr val="bg1"/>
                </a:solidFill>
                <a:latin typeface="Verdana" panose="020B0604030504040204" pitchFamily="34" charset="0"/>
                <a:ea typeface="Verdana" panose="020B0604030504040204" pitchFamily="34" charset="0"/>
                <a:cs typeface="Verdana" panose="020B0604030504040204" pitchFamily="34" charset="0"/>
              </a:rPr>
              <a:t> Process</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manner				      purification</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maidens</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mistress					 Isaiah 43:1</a:t>
            </a:r>
            <a:r>
              <a:rPr lang="en-US" sz="115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52400" y="304800"/>
            <a:ext cx="8915400" cy="1676400"/>
          </a:xfrm>
        </p:spPr>
        <p:txBody>
          <a:bodyPr>
            <a:normAutofit/>
          </a:bodyPr>
          <a:lstStyle/>
          <a:p>
            <a:pPr algn="ctr"/>
            <a:r>
              <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rPr>
              <a:t>The King’s Choice</a:t>
            </a:r>
            <a:endPar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286000"/>
            <a:ext cx="8229600" cy="3810000"/>
          </a:xfrm>
        </p:spPr>
        <p:txBody>
          <a:bodyPr>
            <a:normAutofit fontScale="25000" lnSpcReduction="20000"/>
          </a:bodyPr>
          <a:lstStyle/>
          <a:p>
            <a:pPr>
              <a:lnSpc>
                <a:spcPct val="120000"/>
              </a:lnSpc>
              <a:buFont typeface="Wingdings" pitchFamily="2" charset="2"/>
              <a:buChar char="v"/>
            </a:pPr>
            <a:r>
              <a:rPr lang="en-US" sz="14400" dirty="0">
                <a:solidFill>
                  <a:schemeClr val="bg1"/>
                </a:solidFill>
                <a:latin typeface="Verdana" panose="020B0604030504040204" pitchFamily="34" charset="0"/>
                <a:ea typeface="Verdana" panose="020B0604030504040204" pitchFamily="34" charset="0"/>
                <a:cs typeface="Verdana" panose="020B0604030504040204" pitchFamily="34" charset="0"/>
              </a:rPr>
              <a:t> Preference</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Esther				  Proverbs 16:7</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Mordecai				   Genesis 19:1 </a:t>
            </a: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15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380712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6200" y="457200"/>
            <a:ext cx="8915400" cy="1371600"/>
          </a:xfrm>
        </p:spPr>
        <p:txBody>
          <a:bodyPr>
            <a:normAutofit/>
          </a:bodyPr>
          <a:lstStyle/>
          <a:p>
            <a:pPr algn="ctr"/>
            <a:r>
              <a:rPr lang="en-US" sz="4400" dirty="0">
                <a:solidFill>
                  <a:schemeClr val="bg1"/>
                </a:solidFill>
                <a:latin typeface="Verdana" panose="020B0604030504040204" pitchFamily="34" charset="0"/>
                <a:ea typeface="Verdana" panose="020B0604030504040204" pitchFamily="34" charset="0"/>
                <a:cs typeface="Verdana" panose="020B0604030504040204" pitchFamily="34" charset="0"/>
              </a:rPr>
              <a:t>The King’s Choice</a:t>
            </a:r>
            <a:endPar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p:spPr>
        <p:txBody>
          <a:bodyPr>
            <a:normAutofit fontScale="25000" lnSpcReduction="20000"/>
          </a:bodyPr>
          <a:lstStyle/>
          <a:p>
            <a:pPr>
              <a:lnSpc>
                <a:spcPct val="120000"/>
              </a:lnSpc>
              <a:buFont typeface="Wingdings" pitchFamily="2" charset="2"/>
              <a:buChar char="v"/>
            </a:pPr>
            <a:r>
              <a:rPr lang="en-US" sz="14400" dirty="0">
                <a:solidFill>
                  <a:schemeClr val="bg1"/>
                </a:solidFill>
                <a:latin typeface="Verdana" panose="020B0604030504040204" pitchFamily="34" charset="0"/>
                <a:ea typeface="Verdana" panose="020B0604030504040204" pitchFamily="34" charset="0"/>
                <a:cs typeface="Verdana" panose="020B0604030504040204" pitchFamily="34" charset="0"/>
              </a:rPr>
              <a:t> Plot</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conspiracy		Ecclesiastes 10:20</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communication</a:t>
            </a:r>
          </a:p>
          <a:p>
            <a:pPr lvl="1">
              <a:lnSpc>
                <a:spcPct val="120000"/>
              </a:lnSpc>
              <a:buFont typeface="Wingdings" pitchFamily="2" charset="2"/>
              <a:buChar char="v"/>
            </a:pPr>
            <a:r>
              <a:rPr lang="en-US" sz="12800" dirty="0">
                <a:solidFill>
                  <a:schemeClr val="bg1"/>
                </a:solidFill>
                <a:latin typeface="Verdana" panose="020B0604030504040204" pitchFamily="34" charset="0"/>
                <a:ea typeface="Verdana" panose="020B0604030504040204" pitchFamily="34" charset="0"/>
                <a:cs typeface="Verdana" panose="020B0604030504040204" pitchFamily="34" charset="0"/>
              </a:rPr>
              <a:t> chronicles</a:t>
            </a:r>
            <a:r>
              <a:rPr lang="en-US" sz="12800" dirty="0">
                <a:latin typeface="Verdana" panose="020B0604030504040204" pitchFamily="34" charset="0"/>
                <a:ea typeface="Verdana" panose="020B0604030504040204" pitchFamily="34" charset="0"/>
                <a:cs typeface="Verdana" panose="020B0604030504040204" pitchFamily="34" charset="0"/>
              </a:rPr>
              <a:t>														 			</a:t>
            </a:r>
            <a:endParaRPr lang="en-US" sz="12000" dirty="0">
              <a:latin typeface="Verdana" panose="020B0604030504040204" pitchFamily="34" charset="0"/>
              <a:ea typeface="Verdana" panose="020B0604030504040204" pitchFamily="34" charset="0"/>
              <a:cs typeface="Verdana" panose="020B0604030504040204" pitchFamily="34" charset="0"/>
            </a:endParaRP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500" dirty="0">
                <a:latin typeface="Verdana" panose="020B0604030504040204" pitchFamily="34" charset="0"/>
                <a:ea typeface="Verdana" panose="020B0604030504040204" pitchFamily="34" charset="0"/>
                <a:cs typeface="Verdana" panose="020B0604030504040204" pitchFamily="34" charset="0"/>
              </a:rPr>
              <a:t>	</a:t>
            </a:r>
            <a:endParaRPr lang="en-US" sz="117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14451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3" cstate="print">
            <a:clrChange>
              <a:clrFrom>
                <a:srgbClr val="000000">
                  <a:alpha val="0"/>
                </a:srgbClr>
              </a:clrFrom>
              <a:clrTo>
                <a:srgbClr val="000000">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8600" y="6099186"/>
            <a:ext cx="1295400" cy="530214"/>
          </a:xfrm>
          <a:prstGeom prst="rect">
            <a:avLst/>
          </a:prstGeom>
        </p:spPr>
      </p:pic>
      <p:sp>
        <p:nvSpPr>
          <p:cNvPr id="8" name="Subtitle 2"/>
          <p:cNvSpPr txBox="1">
            <a:spLocks/>
          </p:cNvSpPr>
          <p:nvPr/>
        </p:nvSpPr>
        <p:spPr>
          <a:xfrm>
            <a:off x="1676400" y="2514600"/>
            <a:ext cx="6400800" cy="18288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defRPr/>
            </a:pPr>
            <a:r>
              <a:rPr lang="en-US" sz="3200" i="1" dirty="0" smtClean="0">
                <a:solidFill>
                  <a:srgbClr val="D8C7A7"/>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endParaRPr lang="en-US" sz="3200" i="1" dirty="0">
              <a:solidFill>
                <a:srgbClr val="D8C7A7"/>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80802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23453</TotalTime>
  <Words>344</Words>
  <Application>Microsoft Office PowerPoint</Application>
  <PresentationFormat>On-screen Show (4:3)</PresentationFormat>
  <Paragraphs>365</Paragraphs>
  <Slides>12</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Comic Sans MS</vt:lpstr>
      <vt:lpstr>Verdana</vt:lpstr>
      <vt:lpstr>Wingdings</vt:lpstr>
      <vt:lpstr>Office Theme</vt:lpstr>
      <vt:lpstr>PowerPoint Presentation</vt:lpstr>
      <vt:lpstr>Esther 2:12-23</vt:lpstr>
      <vt:lpstr>Esther 2:12-23</vt:lpstr>
      <vt:lpstr>Esther 2:12-23</vt:lpstr>
      <vt:lpstr>Esther 2:12-23</vt:lpstr>
      <vt:lpstr>Esther 2:12-23</vt:lpstr>
      <vt:lpstr>Esther 2:12-23</vt:lpstr>
      <vt:lpstr>The King’s Choice</vt:lpstr>
      <vt:lpstr>The King’s Choice</vt:lpstr>
      <vt:lpstr>The King’s Choice</vt:lpstr>
      <vt:lpstr>The King’s Choice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Marc</cp:lastModifiedBy>
  <cp:revision>1643</cp:revision>
  <cp:lastPrinted>2021-11-07T01:50:32Z</cp:lastPrinted>
  <dcterms:created xsi:type="dcterms:W3CDTF">2010-08-14T13:43:06Z</dcterms:created>
  <dcterms:modified xsi:type="dcterms:W3CDTF">2021-11-28T01:51:23Z</dcterms:modified>
</cp:coreProperties>
</file>